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2"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59" autoAdjust="0"/>
    <p:restoredTop sz="93896" autoAdjust="0"/>
  </p:normalViewPr>
  <p:slideViewPr>
    <p:cSldViewPr snapToGrid="0" snapToObjects="1" showGuides="1">
      <p:cViewPr>
        <p:scale>
          <a:sx n="50" d="100"/>
          <a:sy n="50" d="100"/>
        </p:scale>
        <p:origin x="-2364" y="-1038"/>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2/22/2016</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532315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80838" y="3341566"/>
            <a:ext cx="6270544" cy="8512207"/>
          </a:xfrm>
        </p:spPr>
        <p:txBody>
          <a:bodyPr/>
          <a:lstStyle/>
          <a:p>
            <a:pPr marL="274320" indent="-457200"/>
            <a:r>
              <a:rPr lang="en-US" sz="2000" dirty="0" smtClean="0"/>
              <a:t>The </a:t>
            </a:r>
            <a:r>
              <a:rPr lang="en-US" sz="2000" dirty="0"/>
              <a:t>clinical applications of human induced pluripotent stem cells (hIPSC) and human embryonic stem cells (hESC) are complicated by their capacity for tumorigenicity. Both hIPSC and hESC form teratoma derived from all three germ layers when injected into immunodeficient mice (1). </a:t>
            </a:r>
            <a:r>
              <a:rPr lang="en-US" sz="2000" dirty="0" smtClean="0"/>
              <a:t>However</a:t>
            </a:r>
            <a:r>
              <a:rPr lang="en-US" sz="2000" dirty="0"/>
              <a:t>, the behavior of transplanted hIPSC and hESC in immunocompetent mice is less well </a:t>
            </a:r>
            <a:r>
              <a:rPr lang="en-US" sz="2000" dirty="0" smtClean="0"/>
              <a:t>understood.</a:t>
            </a:r>
          </a:p>
          <a:p>
            <a:pPr marL="274320" indent="-457200"/>
            <a:endParaRPr lang="en-US" sz="2000" dirty="0"/>
          </a:p>
          <a:p>
            <a:pPr marL="274320" indent="-457200"/>
            <a:r>
              <a:rPr lang="en-US" sz="2000" dirty="0"/>
              <a:t>Previous work in the Knoepfler Lab and Martinez-Cerdeno Lab revealed strong engraftment of both hESC and hIPSC by immunohistochemistry </a:t>
            </a:r>
            <a:r>
              <a:rPr lang="en-US" sz="2000" dirty="0" smtClean="0"/>
              <a:t>(IHC) staining </a:t>
            </a:r>
            <a:r>
              <a:rPr lang="en-US" sz="2000" dirty="0"/>
              <a:t>in the cerebral cortex, olfactory bulbs, hippocampus, diencephalon, and spinal cord of immunocompetent mouse (unpublished data). </a:t>
            </a:r>
            <a:r>
              <a:rPr lang="en-US" sz="2000" dirty="0" smtClean="0"/>
              <a:t>Interestingly, no </a:t>
            </a:r>
            <a:r>
              <a:rPr lang="en-US" sz="2000" dirty="0"/>
              <a:t>teratoma or pre-neoplastic lesion were observed 15 months </a:t>
            </a:r>
            <a:r>
              <a:rPr lang="en-US" sz="2000" dirty="0" smtClean="0"/>
              <a:t>post-transplantation (unpublished data). </a:t>
            </a:r>
          </a:p>
          <a:p>
            <a:pPr marL="274320" indent="-457200"/>
            <a:endParaRPr lang="en-US" sz="2000" dirty="0"/>
          </a:p>
          <a:p>
            <a:pPr marL="274320" indent="-457200"/>
            <a:r>
              <a:rPr lang="en-US" sz="2000" dirty="0" smtClean="0"/>
              <a:t>To quantify the efficacy of human stem cell transplantation into murine tissue, we </a:t>
            </a:r>
            <a:r>
              <a:rPr lang="en-US" sz="2000" dirty="0"/>
              <a:t>measured human genomic DNA as a surrogate for surviving transplanted hIPSC and their derivatives in different regions of the mouse brain in transplant </a:t>
            </a:r>
            <a:r>
              <a:rPr lang="en-US" sz="2000" dirty="0" smtClean="0"/>
              <a:t>recipients.</a:t>
            </a:r>
            <a:endParaRPr lang="en-US" sz="2000" dirty="0"/>
          </a:p>
        </p:txBody>
      </p:sp>
      <p:sp>
        <p:nvSpPr>
          <p:cNvPr id="3" name="Text Placeholder 2"/>
          <p:cNvSpPr>
            <a:spLocks noGrp="1"/>
          </p:cNvSpPr>
          <p:nvPr>
            <p:ph type="body" sz="quarter" idx="11"/>
          </p:nvPr>
        </p:nvSpPr>
        <p:spPr/>
        <p:txBody>
          <a:bodyPr/>
          <a:lstStyle/>
          <a:p>
            <a:r>
              <a:rPr lang="en-US" dirty="0" smtClean="0"/>
              <a:t>BACKGROUND</a:t>
            </a:r>
            <a:endParaRPr lang="en-US" dirty="0"/>
          </a:p>
        </p:txBody>
      </p:sp>
      <p:sp>
        <p:nvSpPr>
          <p:cNvPr id="5" name="Text Placeholder 4"/>
          <p:cNvSpPr>
            <a:spLocks noGrp="1"/>
          </p:cNvSpPr>
          <p:nvPr>
            <p:ph type="body" sz="quarter" idx="20"/>
          </p:nvPr>
        </p:nvSpPr>
        <p:spPr>
          <a:xfrm>
            <a:off x="580838" y="11802139"/>
            <a:ext cx="6281539" cy="382517"/>
          </a:xfrm>
        </p:spPr>
        <p:txBody>
          <a:bodyPr/>
          <a:lstStyle/>
          <a:p>
            <a:r>
              <a:rPr lang="en-US" dirty="0" smtClean="0"/>
              <a:t>OBJECTIVES</a:t>
            </a:r>
            <a:endParaRPr lang="en-US" dirty="0"/>
          </a:p>
        </p:txBody>
      </p:sp>
      <p:sp>
        <p:nvSpPr>
          <p:cNvPr id="6" name="Text Placeholder 5"/>
          <p:cNvSpPr>
            <a:spLocks noGrp="1"/>
          </p:cNvSpPr>
          <p:nvPr>
            <p:ph type="body" sz="quarter" idx="21"/>
          </p:nvPr>
        </p:nvSpPr>
        <p:spPr>
          <a:xfrm>
            <a:off x="13955853" y="9981182"/>
            <a:ext cx="6245422" cy="6006906"/>
          </a:xfrm>
        </p:spPr>
        <p:txBody>
          <a:bodyPr/>
          <a:lstStyle/>
          <a:p>
            <a:r>
              <a:rPr lang="en-US" sz="1800" b="1" dirty="0" smtClean="0"/>
              <a:t>hIPSC production: </a:t>
            </a:r>
            <a:r>
              <a:rPr lang="en-US" dirty="0" smtClean="0"/>
              <a:t>Derived from parental human dermal fibroblasts transduced with retroviral particles containing pMXs vectors with human POU5F1, SOX2, KLF4, and MYC </a:t>
            </a:r>
            <a:endParaRPr lang="en-US" sz="1000" b="1" dirty="0" smtClean="0"/>
          </a:p>
          <a:p>
            <a:r>
              <a:rPr lang="en-US" sz="1800" b="1" dirty="0" smtClean="0"/>
              <a:t>hIPSC cell transplantation: </a:t>
            </a:r>
            <a:r>
              <a:rPr lang="en-US" dirty="0" smtClean="0"/>
              <a:t>Injected 200,000-250,000 hIPS cells into right lateral ventricle of 3 mice (IPS1, IPS2, and IPS3). Brain tissue collected 2-3 weeks post-transplant. </a:t>
            </a:r>
            <a:endParaRPr lang="en-US" sz="1000" b="1" dirty="0" smtClean="0"/>
          </a:p>
          <a:p>
            <a:r>
              <a:rPr lang="en-US" sz="1800" b="1" dirty="0" smtClean="0"/>
              <a:t>gDNA extraction: </a:t>
            </a:r>
            <a:r>
              <a:rPr lang="en-US" dirty="0" smtClean="0"/>
              <a:t>Whole sections or partial sections were used for gDNA extraction to obtain equal amounts of tissue per region: 1/2 of Diencephalon, 1/2 of Cerebellum, 1/6 of Cortex, 1/2 of Hindbrain, all of Hippocampus, and all of Spinal Cord. Tissues were lysed in tail digestion buffer and proteinase K, and gDNA was isolated by ethanol precipitation protocol. Control for study was Human gDNA from hESC grown on matrigel</a:t>
            </a:r>
            <a:endParaRPr lang="en-US" sz="1000" b="1" dirty="0" smtClean="0"/>
          </a:p>
          <a:p>
            <a:r>
              <a:rPr lang="en-US" sz="1800" b="1" dirty="0" smtClean="0"/>
              <a:t>qPCR protocol</a:t>
            </a:r>
            <a:r>
              <a:rPr lang="en-US" sz="1800" dirty="0" smtClean="0"/>
              <a:t>: </a:t>
            </a:r>
            <a:r>
              <a:rPr lang="en-US" dirty="0" smtClean="0"/>
              <a:t>45 amplification cycles with ABsolute Blue and 250 ng of loaded gDNA samples. </a:t>
            </a:r>
          </a:p>
          <a:p>
            <a:r>
              <a:rPr lang="en-US" b="1" dirty="0" smtClean="0"/>
              <a:t>Human ERV-3 primers: </a:t>
            </a:r>
            <a:r>
              <a:rPr lang="en-US" dirty="0" smtClean="0"/>
              <a:t>Forward: CAT GGG AAG CAA GGG AAC TAA TG Reverse: CCC AGC GAG CAA TAC AGA ATT T </a:t>
            </a:r>
          </a:p>
          <a:p>
            <a:r>
              <a:rPr lang="en-US" b="1" dirty="0" smtClean="0"/>
              <a:t>Mouse GAPDH primers: </a:t>
            </a:r>
            <a:r>
              <a:rPr lang="en-US" dirty="0" smtClean="0"/>
              <a:t>Forward: ACC ACG AGA AAT ATG ACA ACT CA, Reverse: CCC ACT GCC TAC ATA CCA TGA GC</a:t>
            </a:r>
            <a:endParaRPr lang="en-US" sz="1000" b="1" dirty="0" smtClean="0"/>
          </a:p>
          <a:p>
            <a:r>
              <a:rPr lang="en-US" sz="1800" b="1" dirty="0" smtClean="0"/>
              <a:t>Calculation of the quantity of DNA in a cell</a:t>
            </a:r>
          </a:p>
          <a:p>
            <a:r>
              <a:rPr lang="en-US" dirty="0" smtClean="0"/>
              <a:t>Mouse genome (haploid): 2.7 x 10</a:t>
            </a:r>
            <a:r>
              <a:rPr lang="en-US" baseline="30000" dirty="0" smtClean="0"/>
              <a:t>9 </a:t>
            </a:r>
            <a:r>
              <a:rPr lang="en-US" dirty="0" smtClean="0"/>
              <a:t>bp, 1 copy of haploid = 2.9pg </a:t>
            </a:r>
          </a:p>
          <a:p>
            <a:r>
              <a:rPr lang="en-US" dirty="0" smtClean="0"/>
              <a:t>Human genome (haploid): 3.4 x 10 bp, 1 copy of haploid = 3.3pg </a:t>
            </a:r>
          </a:p>
          <a:p>
            <a:r>
              <a:rPr lang="en-US" dirty="0" smtClean="0"/>
              <a:t>50,000 cells = 330 ng human DNA or 290 ng mouse DNA</a:t>
            </a:r>
          </a:p>
          <a:p>
            <a:r>
              <a:rPr lang="en-US" dirty="0" smtClean="0"/>
              <a:t>% of human cells = # of Hu cells / (# of Mo cells + # of Hu cells) x 100</a:t>
            </a:r>
            <a:endParaRPr lang="en-US" dirty="0"/>
          </a:p>
        </p:txBody>
      </p:sp>
      <p:sp>
        <p:nvSpPr>
          <p:cNvPr id="7" name="Text Placeholder 6"/>
          <p:cNvSpPr>
            <a:spLocks noGrp="1"/>
          </p:cNvSpPr>
          <p:nvPr>
            <p:ph type="body" sz="quarter" idx="22"/>
          </p:nvPr>
        </p:nvSpPr>
        <p:spPr>
          <a:xfrm>
            <a:off x="13912453" y="9603785"/>
            <a:ext cx="6280547" cy="382517"/>
          </a:xfrm>
        </p:spPr>
        <p:txBody>
          <a:bodyPr/>
          <a:lstStyle/>
          <a:p>
            <a:r>
              <a:rPr lang="en-US" dirty="0" smtClean="0"/>
              <a:t>MATERIALS AND METHODS</a:t>
            </a:r>
            <a:endParaRPr lang="en-US" dirty="0"/>
          </a:p>
        </p:txBody>
      </p:sp>
      <p:sp>
        <p:nvSpPr>
          <p:cNvPr id="10" name="Text Placeholder 9"/>
          <p:cNvSpPr>
            <a:spLocks noGrp="1"/>
          </p:cNvSpPr>
          <p:nvPr>
            <p:ph type="body" sz="quarter" idx="25"/>
          </p:nvPr>
        </p:nvSpPr>
        <p:spPr/>
        <p:txBody>
          <a:bodyPr/>
          <a:lstStyle/>
          <a:p>
            <a:r>
              <a:rPr lang="en-US" dirty="0" smtClean="0"/>
              <a:t>DISCUSSION</a:t>
            </a:r>
            <a:endParaRPr lang="en-US" dirty="0"/>
          </a:p>
        </p:txBody>
      </p:sp>
      <p:sp>
        <p:nvSpPr>
          <p:cNvPr id="11" name="Text Placeholder 10"/>
          <p:cNvSpPr>
            <a:spLocks noGrp="1"/>
          </p:cNvSpPr>
          <p:nvPr>
            <p:ph type="body" sz="quarter" idx="26"/>
          </p:nvPr>
        </p:nvSpPr>
        <p:spPr>
          <a:xfrm>
            <a:off x="20572839" y="9995372"/>
            <a:ext cx="6279386" cy="2504409"/>
          </a:xfrm>
        </p:spPr>
        <p:txBody>
          <a:bodyPr/>
          <a:lstStyle/>
          <a:p>
            <a:r>
              <a:rPr lang="en-US" dirty="0"/>
              <a:t>(1) Knoepfler PS. Deconstructing stem cell tumorigenicity: a roadmap to safe regenerative medicine. </a:t>
            </a:r>
            <a:r>
              <a:rPr lang="en-US" i="1" dirty="0"/>
              <a:t>Stem Cells</a:t>
            </a:r>
            <a:r>
              <a:rPr lang="en-US" dirty="0"/>
              <a:t>. 2009 May;27(5):1050-6.</a:t>
            </a:r>
          </a:p>
          <a:p>
            <a:r>
              <a:rPr lang="en-US" dirty="0"/>
              <a:t>(2) Yuan CC, Miley Wendell, and Waters D. A quantification of human cells using an ERV-3 real time PCR assay. Journal of Vitrological Methods. 2001, 91: 109-117. </a:t>
            </a:r>
          </a:p>
          <a:p>
            <a:r>
              <a:rPr lang="en-US" dirty="0"/>
              <a:t>(3) Liu YJ, Zheng D, Balasubramanian S, Carriero N, Khurana E, Robilotto R, and Gerstein MB. Comprehensive analysis of pseudogenes of glycolytic enzymes in vertebrates: the anomalously high number of GAPDH pseudogenes highlights a recent burst of retrotrans-positional activity. BMC Genomics. 2009, </a:t>
            </a:r>
            <a:r>
              <a:rPr lang="en-US" dirty="0" smtClean="0"/>
              <a:t>10:480</a:t>
            </a:r>
            <a:endParaRPr lang="en-US" dirty="0"/>
          </a:p>
        </p:txBody>
      </p:sp>
      <p:sp>
        <p:nvSpPr>
          <p:cNvPr id="12" name="Text Placeholder 11"/>
          <p:cNvSpPr>
            <a:spLocks noGrp="1"/>
          </p:cNvSpPr>
          <p:nvPr>
            <p:ph type="body" sz="quarter" idx="27"/>
          </p:nvPr>
        </p:nvSpPr>
        <p:spPr>
          <a:xfrm>
            <a:off x="20572839" y="9608011"/>
            <a:ext cx="6287661" cy="382517"/>
          </a:xfrm>
        </p:spPr>
        <p:txBody>
          <a:bodyPr/>
          <a:lstStyle/>
          <a:p>
            <a:r>
              <a:rPr lang="en-US" dirty="0" smtClean="0"/>
              <a:t>REFERENCES</a:t>
            </a:r>
            <a:endParaRPr lang="en-US" dirty="0"/>
          </a:p>
        </p:txBody>
      </p:sp>
      <p:sp>
        <p:nvSpPr>
          <p:cNvPr id="13" name="Text Placeholder 12"/>
          <p:cNvSpPr>
            <a:spLocks noGrp="1"/>
          </p:cNvSpPr>
          <p:nvPr>
            <p:ph type="body" sz="quarter" idx="29"/>
          </p:nvPr>
        </p:nvSpPr>
        <p:spPr>
          <a:xfrm>
            <a:off x="20581114" y="12434142"/>
            <a:ext cx="6279386" cy="382517"/>
          </a:xfrm>
        </p:spPr>
        <p:txBody>
          <a:bodyPr/>
          <a:lstStyle/>
          <a:p>
            <a:r>
              <a:rPr lang="en-US" dirty="0" smtClean="0"/>
              <a:t>ACKNOWLEDGEMENTS</a:t>
            </a:r>
            <a:endParaRPr lang="en-US" dirty="0"/>
          </a:p>
        </p:txBody>
      </p:sp>
      <p:sp>
        <p:nvSpPr>
          <p:cNvPr id="14" name="Text Placeholder 13"/>
          <p:cNvSpPr>
            <a:spLocks noGrp="1"/>
          </p:cNvSpPr>
          <p:nvPr>
            <p:ph type="body" sz="quarter" idx="96"/>
          </p:nvPr>
        </p:nvSpPr>
        <p:spPr>
          <a:xfrm>
            <a:off x="580838" y="12281246"/>
            <a:ext cx="6258607" cy="3772448"/>
          </a:xfrm>
        </p:spPr>
        <p:txBody>
          <a:bodyPr/>
          <a:lstStyle/>
          <a:p>
            <a:pPr marL="285750" indent="-285750">
              <a:buFont typeface="Arial" panose="020B0604020202020204" pitchFamily="34" charset="0"/>
              <a:buChar char="•"/>
            </a:pPr>
            <a:r>
              <a:rPr lang="en-US" sz="2000" dirty="0"/>
              <a:t>Quantify engraftment of hIPSC transplanted in immunocompetent mouse brains in Cortex, Hippocampus, Diencephalon, Hindbrain, Cerebellum, and Spinal Cord</a:t>
            </a:r>
          </a:p>
          <a:p>
            <a:pPr marL="285750" indent="-285750">
              <a:buFont typeface="Arial" panose="020B0604020202020204" pitchFamily="34" charset="0"/>
              <a:buChar char="•"/>
            </a:pPr>
            <a:r>
              <a:rPr lang="en-US" sz="2000" dirty="0" smtClean="0"/>
              <a:t>Apply </a:t>
            </a:r>
            <a:r>
              <a:rPr lang="en-US" sz="2000" dirty="0" smtClean="0"/>
              <a:t>quantitative polymerase chain reaction (qPCR) assay </a:t>
            </a:r>
            <a:r>
              <a:rPr lang="en-US" sz="2000" dirty="0"/>
              <a:t>to detect the presence of human </a:t>
            </a:r>
            <a:r>
              <a:rPr lang="en-US" sz="2000" dirty="0" smtClean="0"/>
              <a:t>endogenous retrovirus 3 (ERV-3) and mouse glyceraldehyde-3-phosphate dehydrogenase (GADPH) in </a:t>
            </a:r>
            <a:r>
              <a:rPr lang="en-US" sz="2000" dirty="0"/>
              <a:t>the mouse brain transplanted with hIPSC </a:t>
            </a:r>
            <a:r>
              <a:rPr lang="en-US" sz="2000" dirty="0" smtClean="0"/>
              <a:t>(2,3). </a:t>
            </a:r>
            <a:endParaRPr lang="en-US" sz="2000" dirty="0"/>
          </a:p>
          <a:p>
            <a:endParaRPr lang="en-US" sz="2000" dirty="0"/>
          </a:p>
        </p:txBody>
      </p:sp>
      <p:sp>
        <p:nvSpPr>
          <p:cNvPr id="15" name="Text Placeholder 14"/>
          <p:cNvSpPr>
            <a:spLocks noGrp="1"/>
          </p:cNvSpPr>
          <p:nvPr>
            <p:ph type="body" sz="quarter" idx="107"/>
          </p:nvPr>
        </p:nvSpPr>
        <p:spPr/>
        <p:txBody>
          <a:bodyPr/>
          <a:lstStyle/>
          <a:p>
            <a:endParaRPr lang="en-US" dirty="0"/>
          </a:p>
        </p:txBody>
      </p:sp>
      <p:sp>
        <p:nvSpPr>
          <p:cNvPr id="16" name="Text Placeholder 15"/>
          <p:cNvSpPr>
            <a:spLocks noGrp="1"/>
          </p:cNvSpPr>
          <p:nvPr>
            <p:ph type="body" sz="quarter" idx="116"/>
          </p:nvPr>
        </p:nvSpPr>
        <p:spPr/>
        <p:txBody>
          <a:bodyPr/>
          <a:lstStyle/>
          <a:p>
            <a:endParaRPr lang="en-US" dirty="0"/>
          </a:p>
        </p:txBody>
      </p:sp>
      <p:sp>
        <p:nvSpPr>
          <p:cNvPr id="17" name="Text Placeholder 16"/>
          <p:cNvSpPr>
            <a:spLocks noGrp="1"/>
          </p:cNvSpPr>
          <p:nvPr>
            <p:ph type="body" sz="quarter" idx="117"/>
          </p:nvPr>
        </p:nvSpPr>
        <p:spPr/>
        <p:txBody>
          <a:bodyPr/>
          <a:lstStyle/>
          <a:p>
            <a:endParaRPr lang="en-US" dirty="0"/>
          </a:p>
        </p:txBody>
      </p:sp>
      <p:sp>
        <p:nvSpPr>
          <p:cNvPr id="18" name="Text Placeholder 17"/>
          <p:cNvSpPr>
            <a:spLocks noGrp="1"/>
          </p:cNvSpPr>
          <p:nvPr>
            <p:ph type="body" sz="quarter" idx="118"/>
          </p:nvPr>
        </p:nvSpPr>
        <p:spPr/>
        <p:txBody>
          <a:bodyPr/>
          <a:lstStyle/>
          <a:p>
            <a:endParaRPr lang="en-US" dirty="0"/>
          </a:p>
        </p:txBody>
      </p:sp>
      <p:sp>
        <p:nvSpPr>
          <p:cNvPr id="19" name="Text Placeholder 18"/>
          <p:cNvSpPr>
            <a:spLocks noGrp="1"/>
          </p:cNvSpPr>
          <p:nvPr>
            <p:ph type="body" sz="quarter" idx="119"/>
          </p:nvPr>
        </p:nvSpPr>
        <p:spPr/>
        <p:txBody>
          <a:bodyPr/>
          <a:lstStyle/>
          <a:p>
            <a:endParaRPr lang="en-US" dirty="0"/>
          </a:p>
        </p:txBody>
      </p:sp>
      <p:sp>
        <p:nvSpPr>
          <p:cNvPr id="20" name="Text Placeholder 19"/>
          <p:cNvSpPr>
            <a:spLocks noGrp="1"/>
          </p:cNvSpPr>
          <p:nvPr>
            <p:ph type="body" sz="quarter" idx="120"/>
          </p:nvPr>
        </p:nvSpPr>
        <p:spPr/>
        <p:txBody>
          <a:bodyPr/>
          <a:lstStyle/>
          <a:p>
            <a:endParaRPr lang="en-US" dirty="0"/>
          </a:p>
        </p:txBody>
      </p:sp>
      <p:sp>
        <p:nvSpPr>
          <p:cNvPr id="21" name="Text Placeholder 20"/>
          <p:cNvSpPr>
            <a:spLocks noGrp="1"/>
          </p:cNvSpPr>
          <p:nvPr>
            <p:ph type="body" sz="quarter" idx="121"/>
          </p:nvPr>
        </p:nvSpPr>
        <p:spPr/>
        <p:txBody>
          <a:bodyPr/>
          <a:lstStyle/>
          <a:p>
            <a:endParaRPr lang="en-US" dirty="0"/>
          </a:p>
        </p:txBody>
      </p:sp>
      <p:sp>
        <p:nvSpPr>
          <p:cNvPr id="22" name="Text Placeholder 21"/>
          <p:cNvSpPr>
            <a:spLocks noGrp="1"/>
          </p:cNvSpPr>
          <p:nvPr>
            <p:ph type="body" sz="quarter" idx="122"/>
          </p:nvPr>
        </p:nvSpPr>
        <p:spPr/>
        <p:txBody>
          <a:bodyPr/>
          <a:lstStyle/>
          <a:p>
            <a:endParaRPr lang="en-US" dirty="0"/>
          </a:p>
        </p:txBody>
      </p:sp>
      <p:sp>
        <p:nvSpPr>
          <p:cNvPr id="23" name="Text Placeholder 22"/>
          <p:cNvSpPr>
            <a:spLocks noGrp="1"/>
          </p:cNvSpPr>
          <p:nvPr>
            <p:ph type="body" sz="quarter" idx="123"/>
          </p:nvPr>
        </p:nvSpPr>
        <p:spPr/>
        <p:txBody>
          <a:bodyPr/>
          <a:lstStyle/>
          <a:p>
            <a:endParaRPr lang="en-US" dirty="0"/>
          </a:p>
        </p:txBody>
      </p:sp>
      <p:sp>
        <p:nvSpPr>
          <p:cNvPr id="24" name="Text Placeholder 23"/>
          <p:cNvSpPr>
            <a:spLocks noGrp="1"/>
          </p:cNvSpPr>
          <p:nvPr>
            <p:ph type="body" sz="quarter" idx="124"/>
          </p:nvPr>
        </p:nvSpPr>
        <p:spPr/>
        <p:txBody>
          <a:bodyPr/>
          <a:lstStyle/>
          <a:p>
            <a:endParaRPr lang="en-US" dirty="0"/>
          </a:p>
        </p:txBody>
      </p:sp>
      <p:sp>
        <p:nvSpPr>
          <p:cNvPr id="25" name="Text Placeholder 24"/>
          <p:cNvSpPr>
            <a:spLocks noGrp="1"/>
          </p:cNvSpPr>
          <p:nvPr>
            <p:ph type="body" sz="quarter" idx="125"/>
          </p:nvPr>
        </p:nvSpPr>
        <p:spPr/>
        <p:txBody>
          <a:bodyPr/>
          <a:lstStyle/>
          <a:p>
            <a:endParaRPr lang="en-US" dirty="0"/>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sp>
        <p:nvSpPr>
          <p:cNvPr id="35" name="Picture Placeholder 34"/>
          <p:cNvSpPr>
            <a:spLocks noGrp="1"/>
          </p:cNvSpPr>
          <p:nvPr>
            <p:ph type="pic" sz="quarter" idx="134"/>
          </p:nvPr>
        </p:nvSpPr>
        <p:spPr/>
      </p:sp>
      <p:sp>
        <p:nvSpPr>
          <p:cNvPr id="36" name="Text Placeholder 35"/>
          <p:cNvSpPr>
            <a:spLocks noGrp="1"/>
          </p:cNvSpPr>
          <p:nvPr>
            <p:ph type="body" sz="quarter" idx="136"/>
          </p:nvPr>
        </p:nvSpPr>
        <p:spPr/>
        <p:txBody>
          <a:bodyPr/>
          <a:lstStyle/>
          <a:p>
            <a:endParaRPr lang="en-US" dirty="0"/>
          </a:p>
        </p:txBody>
      </p:sp>
      <p:sp>
        <p:nvSpPr>
          <p:cNvPr id="37" name="Text Placeholder 36"/>
          <p:cNvSpPr>
            <a:spLocks noGrp="1"/>
          </p:cNvSpPr>
          <p:nvPr>
            <p:ph type="body" sz="quarter" idx="137"/>
          </p:nvPr>
        </p:nvSpPr>
        <p:spPr/>
        <p:txBody>
          <a:bodyPr/>
          <a:lstStyle/>
          <a:p>
            <a:endParaRPr lang="en-US" dirty="0"/>
          </a:p>
        </p:txBody>
      </p:sp>
      <p:sp>
        <p:nvSpPr>
          <p:cNvPr id="38" name="Text Placeholder 37"/>
          <p:cNvSpPr>
            <a:spLocks noGrp="1"/>
          </p:cNvSpPr>
          <p:nvPr>
            <p:ph type="body" sz="quarter" idx="138"/>
          </p:nvPr>
        </p:nvSpPr>
        <p:spPr/>
        <p:txBody>
          <a:bodyPr/>
          <a:lstStyle/>
          <a:p>
            <a:endParaRPr lang="en-US" dirty="0"/>
          </a:p>
        </p:txBody>
      </p:sp>
      <p:sp>
        <p:nvSpPr>
          <p:cNvPr id="39" name="Text Placeholder 38"/>
          <p:cNvSpPr>
            <a:spLocks noGrp="1"/>
          </p:cNvSpPr>
          <p:nvPr>
            <p:ph type="body" sz="quarter" idx="139"/>
          </p:nvPr>
        </p:nvSpPr>
        <p:spPr/>
        <p:txBody>
          <a:bodyPr/>
          <a:lstStyle/>
          <a:p>
            <a:endParaRPr lang="en-US" dirty="0"/>
          </a:p>
        </p:txBody>
      </p:sp>
      <p:sp>
        <p:nvSpPr>
          <p:cNvPr id="40" name="Text Placeholder 39"/>
          <p:cNvSpPr>
            <a:spLocks noGrp="1"/>
          </p:cNvSpPr>
          <p:nvPr>
            <p:ph type="body" sz="quarter" idx="140"/>
          </p:nvPr>
        </p:nvSpPr>
        <p:spPr/>
        <p:txBody>
          <a:bodyPr/>
          <a:lstStyle/>
          <a:p>
            <a:endParaRPr lang="en-US" dirty="0"/>
          </a:p>
        </p:txBody>
      </p:sp>
      <p:sp>
        <p:nvSpPr>
          <p:cNvPr id="41" name="Text Placeholder 40"/>
          <p:cNvSpPr>
            <a:spLocks noGrp="1"/>
          </p:cNvSpPr>
          <p:nvPr>
            <p:ph type="body" sz="quarter" idx="141"/>
          </p:nvPr>
        </p:nvSpPr>
        <p:spPr/>
        <p:txBody>
          <a:bodyPr/>
          <a:lstStyle/>
          <a:p>
            <a:endParaRPr lang="en-US" dirty="0"/>
          </a:p>
        </p:txBody>
      </p:sp>
      <p:sp>
        <p:nvSpPr>
          <p:cNvPr id="42" name="Text Placeholder 41"/>
          <p:cNvSpPr>
            <a:spLocks noGrp="1"/>
          </p:cNvSpPr>
          <p:nvPr>
            <p:ph type="body" sz="quarter" idx="142"/>
          </p:nvPr>
        </p:nvSpPr>
        <p:spPr/>
        <p:txBody>
          <a:bodyPr/>
          <a:lstStyle/>
          <a:p>
            <a:endParaRPr lang="en-US" dirty="0"/>
          </a:p>
        </p:txBody>
      </p:sp>
      <p:sp>
        <p:nvSpPr>
          <p:cNvPr id="43" name="Text Placeholder 42"/>
          <p:cNvSpPr>
            <a:spLocks noGrp="1"/>
          </p:cNvSpPr>
          <p:nvPr>
            <p:ph type="body" sz="quarter" idx="143"/>
          </p:nvPr>
        </p:nvSpPr>
        <p:spPr/>
        <p:txBody>
          <a:bodyPr/>
          <a:lstStyle/>
          <a:p>
            <a:endParaRPr lang="en-US" dirty="0"/>
          </a:p>
        </p:txBody>
      </p:sp>
      <p:sp>
        <p:nvSpPr>
          <p:cNvPr id="44" name="Text Placeholder 43"/>
          <p:cNvSpPr>
            <a:spLocks noGrp="1"/>
          </p:cNvSpPr>
          <p:nvPr>
            <p:ph type="body" sz="quarter" idx="144"/>
          </p:nvPr>
        </p:nvSpPr>
        <p:spPr/>
        <p:txBody>
          <a:bodyPr/>
          <a:lstStyle/>
          <a:p>
            <a:endParaRPr lang="en-US" dirty="0"/>
          </a:p>
        </p:txBody>
      </p:sp>
      <p:sp>
        <p:nvSpPr>
          <p:cNvPr id="45" name="Text Placeholder 44"/>
          <p:cNvSpPr>
            <a:spLocks noGrp="1"/>
          </p:cNvSpPr>
          <p:nvPr>
            <p:ph type="body" sz="quarter" idx="145"/>
          </p:nvPr>
        </p:nvSpPr>
        <p:spPr/>
        <p:txBody>
          <a:bodyPr/>
          <a:lstStyle/>
          <a:p>
            <a:endParaRPr lang="en-US" dirty="0"/>
          </a:p>
        </p:txBody>
      </p:sp>
      <p:sp>
        <p:nvSpPr>
          <p:cNvPr id="46" name="Text Placeholder 45"/>
          <p:cNvSpPr>
            <a:spLocks noGrp="1"/>
          </p:cNvSpPr>
          <p:nvPr>
            <p:ph type="body" sz="quarter" idx="146"/>
          </p:nvPr>
        </p:nvSpPr>
        <p:spPr/>
        <p:txBody>
          <a:bodyPr/>
          <a:lstStyle/>
          <a:p>
            <a:endParaRPr lang="en-US" dirty="0"/>
          </a:p>
        </p:txBody>
      </p:sp>
      <p:sp>
        <p:nvSpPr>
          <p:cNvPr id="47" name="Text Placeholder 46"/>
          <p:cNvSpPr>
            <a:spLocks noGrp="1"/>
          </p:cNvSpPr>
          <p:nvPr>
            <p:ph type="body" sz="quarter" idx="147"/>
          </p:nvPr>
        </p:nvSpPr>
        <p:spPr/>
        <p:txBody>
          <a:bodyPr/>
          <a:lstStyle/>
          <a:p>
            <a:endParaRPr lang="en-US" dirty="0"/>
          </a:p>
        </p:txBody>
      </p:sp>
      <p:sp>
        <p:nvSpPr>
          <p:cNvPr id="48" name="Text Placeholder 47"/>
          <p:cNvSpPr>
            <a:spLocks noGrp="1"/>
          </p:cNvSpPr>
          <p:nvPr>
            <p:ph type="body" sz="quarter" idx="148"/>
          </p:nvPr>
        </p:nvSpPr>
        <p:spPr/>
        <p:txBody>
          <a:bodyPr/>
          <a:lstStyle/>
          <a:p>
            <a:endParaRPr lang="en-US" dirty="0"/>
          </a:p>
        </p:txBody>
      </p:sp>
      <p:sp>
        <p:nvSpPr>
          <p:cNvPr id="49" name="Text Placeholder 48"/>
          <p:cNvSpPr>
            <a:spLocks noGrp="1"/>
          </p:cNvSpPr>
          <p:nvPr>
            <p:ph type="body" sz="quarter" idx="149"/>
          </p:nvPr>
        </p:nvSpPr>
        <p:spPr/>
        <p:txBody>
          <a:bodyPr/>
          <a:lstStyle/>
          <a:p>
            <a:endParaRPr lang="en-US" dirty="0"/>
          </a:p>
        </p:txBody>
      </p:sp>
      <p:sp>
        <p:nvSpPr>
          <p:cNvPr id="50" name="Text Placeholder 49"/>
          <p:cNvSpPr>
            <a:spLocks noGrp="1"/>
          </p:cNvSpPr>
          <p:nvPr>
            <p:ph type="body" sz="quarter" idx="150"/>
          </p:nvPr>
        </p:nvSpPr>
        <p:spPr/>
        <p:txBody>
          <a:bodyPr>
            <a:normAutofit lnSpcReduction="10000"/>
          </a:bodyPr>
          <a:lstStyle/>
          <a:p>
            <a:r>
              <a:rPr lang="en-US" dirty="0"/>
              <a:t>Catherine TK Le</a:t>
            </a:r>
            <a:r>
              <a:rPr lang="en-US" baseline="30000" dirty="0"/>
              <a:t>1,2</a:t>
            </a:r>
            <a:r>
              <a:rPr lang="en-US" dirty="0"/>
              <a:t>, Priyanka Somanath</a:t>
            </a:r>
            <a:r>
              <a:rPr lang="en-US" baseline="30000" dirty="0"/>
              <a:t>2,3</a:t>
            </a:r>
            <a:r>
              <a:rPr lang="en-US" dirty="0"/>
              <a:t>, Veronica Martinez-Cerdeno</a:t>
            </a:r>
            <a:r>
              <a:rPr lang="en-US" baseline="30000" dirty="0"/>
              <a:t>2,3</a:t>
            </a:r>
            <a:r>
              <a:rPr lang="en-US" dirty="0"/>
              <a:t>, Paul S Knoepfler</a:t>
            </a:r>
            <a:r>
              <a:rPr lang="en-US" baseline="30000" dirty="0"/>
              <a:t>1,2,3</a:t>
            </a:r>
          </a:p>
          <a:p>
            <a:endParaRPr lang="en-US" dirty="0"/>
          </a:p>
          <a:p>
            <a:endParaRPr lang="en-US" dirty="0"/>
          </a:p>
        </p:txBody>
      </p:sp>
      <p:sp>
        <p:nvSpPr>
          <p:cNvPr id="51" name="Text Placeholder 50"/>
          <p:cNvSpPr>
            <a:spLocks noGrp="1"/>
          </p:cNvSpPr>
          <p:nvPr>
            <p:ph type="body" sz="quarter" idx="184"/>
          </p:nvPr>
        </p:nvSpPr>
        <p:spPr/>
        <p:txBody>
          <a:bodyPr>
            <a:normAutofit fontScale="62500" lnSpcReduction="20000"/>
          </a:bodyPr>
          <a:lstStyle/>
          <a:p>
            <a:r>
              <a:rPr lang="en-US" baseline="30000" dirty="0"/>
              <a:t>1</a:t>
            </a:r>
            <a:r>
              <a:rPr lang="en-US" dirty="0"/>
              <a:t>School of Medicine, Sacramento, CA </a:t>
            </a:r>
            <a:r>
              <a:rPr lang="en-US" baseline="30000" dirty="0"/>
              <a:t>2</a:t>
            </a:r>
            <a:r>
              <a:rPr lang="en-US" dirty="0"/>
              <a:t>University of California, UC Davis, Davis, CA  </a:t>
            </a:r>
          </a:p>
          <a:p>
            <a:r>
              <a:rPr lang="en-US" baseline="30000" dirty="0"/>
              <a:t>3</a:t>
            </a:r>
            <a:r>
              <a:rPr lang="en-US" dirty="0"/>
              <a:t>Institute of Pediatric Regenerative Medicine in Shriners Hospitals for Children, Sacramento, CA</a:t>
            </a:r>
          </a:p>
          <a:p>
            <a:endParaRPr lang="en-US" dirty="0"/>
          </a:p>
          <a:p>
            <a:endParaRPr lang="en-US" dirty="0"/>
          </a:p>
        </p:txBody>
      </p:sp>
      <p:sp>
        <p:nvSpPr>
          <p:cNvPr id="52" name="Text Placeholder 51"/>
          <p:cNvSpPr>
            <a:spLocks noGrp="1"/>
          </p:cNvSpPr>
          <p:nvPr>
            <p:ph type="body" sz="quarter" idx="185"/>
          </p:nvPr>
        </p:nvSpPr>
        <p:spPr>
          <a:xfrm>
            <a:off x="2819399" y="359386"/>
            <a:ext cx="21782315" cy="1119566"/>
          </a:xfrm>
        </p:spPr>
        <p:txBody>
          <a:bodyPr>
            <a:noAutofit/>
          </a:bodyPr>
          <a:lstStyle/>
          <a:p>
            <a:r>
              <a:rPr lang="en-US" sz="3800" b="1" dirty="0"/>
              <a:t>qPCR of Human ERV3 and Mouse GAPDH in mouse brains transplanted with human iPS </a:t>
            </a:r>
            <a:r>
              <a:rPr lang="en-US" sz="3800" b="1" dirty="0" smtClean="0"/>
              <a:t>cells</a:t>
            </a:r>
            <a:endParaRPr lang="en-US" sz="3800" b="1" dirty="0"/>
          </a:p>
        </p:txBody>
      </p:sp>
      <p:sp>
        <p:nvSpPr>
          <p:cNvPr id="53" name="Text Placeholder 52"/>
          <p:cNvSpPr>
            <a:spLocks noGrp="1"/>
          </p:cNvSpPr>
          <p:nvPr>
            <p:ph type="body" sz="quarter" idx="186"/>
          </p:nvPr>
        </p:nvSpPr>
        <p:spPr>
          <a:xfrm>
            <a:off x="20636132" y="3341566"/>
            <a:ext cx="6219237" cy="6711714"/>
          </a:xfrm>
        </p:spPr>
        <p:txBody>
          <a:bodyPr/>
          <a:lstStyle/>
          <a:p>
            <a:r>
              <a:rPr lang="en-US" sz="1600" b="1" dirty="0"/>
              <a:t>LIMITATIONS</a:t>
            </a:r>
          </a:p>
          <a:p>
            <a:pPr marL="285750" indent="-285750">
              <a:buFont typeface="Arial" panose="020B0604020202020204" pitchFamily="34" charset="0"/>
              <a:buChar char="•"/>
            </a:pPr>
            <a:r>
              <a:rPr lang="en-US" sz="1500" dirty="0"/>
              <a:t>The amount of detectable human gDNA was at the edge of detection for </a:t>
            </a:r>
            <a:r>
              <a:rPr lang="en-US" sz="1500"/>
              <a:t>the </a:t>
            </a:r>
            <a:r>
              <a:rPr lang="en-US" sz="1500" smtClean="0"/>
              <a:t>assay; qPCR </a:t>
            </a:r>
            <a:r>
              <a:rPr lang="en-US" sz="1500" dirty="0"/>
              <a:t>assay sensitivity may not have been sufficient to consistently capture true signal </a:t>
            </a:r>
          </a:p>
          <a:p>
            <a:pPr marL="285750" indent="-285750">
              <a:buFont typeface="Arial" panose="020B0604020202020204" pitchFamily="34" charset="0"/>
              <a:buChar char="•"/>
            </a:pPr>
            <a:r>
              <a:rPr lang="en-US" sz="1500" dirty="0"/>
              <a:t>Only portions of cortex, cerebellum, hindbrain, and diencephalon were used to extract gDNA and therefore the results may not represent the engraftment of the complete mouse brain </a:t>
            </a:r>
          </a:p>
          <a:p>
            <a:pPr marL="285750" indent="-285750">
              <a:buFont typeface="Arial" panose="020B0604020202020204" pitchFamily="34" charset="0"/>
              <a:buChar char="•"/>
            </a:pPr>
            <a:r>
              <a:rPr lang="en-US" sz="1500" dirty="0"/>
              <a:t>Mouse GAPDH, though a well-known housekeeper gene, has 331 pseudogenes reported in mice. Our designed primers fall within exon 7 of mouse GAPDH gene and has several pseudogene </a:t>
            </a:r>
            <a:r>
              <a:rPr lang="en-US" sz="1500" dirty="0" smtClean="0"/>
              <a:t>matches</a:t>
            </a:r>
          </a:p>
          <a:p>
            <a:endParaRPr lang="en-US" sz="1600" dirty="0" smtClean="0"/>
          </a:p>
          <a:p>
            <a:r>
              <a:rPr lang="en-US" sz="1600" b="1" dirty="0" smtClean="0"/>
              <a:t>CONCLUSIONS </a:t>
            </a:r>
            <a:r>
              <a:rPr lang="en-US" sz="1600" b="1" dirty="0"/>
              <a:t>AND FUTURE DIRECTIONS</a:t>
            </a:r>
          </a:p>
          <a:p>
            <a:pPr marL="285750" indent="-285750">
              <a:buFont typeface="Arial" panose="020B0604020202020204" pitchFamily="34" charset="0"/>
              <a:buChar char="•"/>
            </a:pPr>
            <a:r>
              <a:rPr lang="en-US" sz="1500" dirty="0"/>
              <a:t>Hu ERV3 was consistently detectable in hippocampus of IPS1 </a:t>
            </a:r>
          </a:p>
          <a:p>
            <a:pPr marL="285750" indent="-285750">
              <a:buFont typeface="Arial" panose="020B0604020202020204" pitchFamily="34" charset="0"/>
              <a:buChar char="•"/>
            </a:pPr>
            <a:r>
              <a:rPr lang="en-US" sz="1500" dirty="0"/>
              <a:t>Hu ERV3 was not consistently detectable in IPS2 or IPS3 </a:t>
            </a:r>
          </a:p>
          <a:p>
            <a:pPr marL="285750" indent="-285750">
              <a:buFont typeface="Arial" panose="020B0604020202020204" pitchFamily="34" charset="0"/>
              <a:buChar char="•"/>
            </a:pPr>
            <a:r>
              <a:rPr lang="en-US" sz="1500" dirty="0"/>
              <a:t>qPCR couldn’t detect robust engraftment of hIPSC; however, the assay is able to detect the presence human gDNA in the mouse brain.  </a:t>
            </a:r>
          </a:p>
          <a:p>
            <a:pPr marL="285750" indent="-285750">
              <a:buFont typeface="Arial" panose="020B0604020202020204" pitchFamily="34" charset="0"/>
              <a:buChar char="•"/>
            </a:pPr>
            <a:r>
              <a:rPr lang="en-US" sz="1500" dirty="0"/>
              <a:t>In the future, this model can potentially be used to compare effective transplantation among regions of the brain and tease out modulating factors that will increase or decrease stem cell transplantation success. However, qPCR assay may be best used at longer time points of tissue collection when hIPSC are given more time for migration, differentiation, and integration. </a:t>
            </a:r>
          </a:p>
          <a:p>
            <a:endParaRPr lang="en-US" dirty="0"/>
          </a:p>
        </p:txBody>
      </p:sp>
      <p:sp>
        <p:nvSpPr>
          <p:cNvPr id="54" name="Text Placeholder 53"/>
          <p:cNvSpPr>
            <a:spLocks noGrp="1"/>
          </p:cNvSpPr>
          <p:nvPr>
            <p:ph type="body" sz="quarter" idx="187"/>
          </p:nvPr>
        </p:nvSpPr>
        <p:spPr>
          <a:xfrm>
            <a:off x="24084649" y="12774180"/>
            <a:ext cx="2767576" cy="2116610"/>
          </a:xfrm>
        </p:spPr>
        <p:txBody>
          <a:bodyPr/>
          <a:lstStyle/>
          <a:p>
            <a:r>
              <a:rPr lang="en-US" dirty="0"/>
              <a:t>This study was made possible by the First Lady Helen Lemieux Internship Award from the Shriners Hospitals for Children in Northern California. </a:t>
            </a:r>
          </a:p>
          <a:p>
            <a:r>
              <a:rPr lang="en-US" dirty="0" smtClean="0"/>
              <a:t>We </a:t>
            </a:r>
            <a:r>
              <a:rPr lang="en-US" dirty="0"/>
              <a:t>would like to extend our sincere gratitude to other lab members of the Knoepfler Lab for their scientific insight and advice. I would also like to thank Dr. Saul Schaefer, Director of PSTP program, and Dr. David Pleasure, PSTP mentor. </a:t>
            </a:r>
          </a:p>
          <a:p>
            <a:endParaRPr lang="en-US" dirty="0"/>
          </a:p>
          <a:p>
            <a:endParaRPr lang="en-US" dirty="0"/>
          </a:p>
        </p:txBody>
      </p:sp>
      <p:pic>
        <p:nvPicPr>
          <p:cNvPr id="55" name="Picture 547" descr="http://identitystandards.ucdavis.edu/images/logos/logos_marks/seal/seal_blue-gold.png"/>
          <p:cNvPicPr>
            <a:picLocks noChangeAspect="1" noChangeArrowheads="1"/>
          </p:cNvPicPr>
          <p:nvPr/>
        </p:nvPicPr>
        <p:blipFill>
          <a:blip r:embed="rId3" cstate="print"/>
          <a:srcRect/>
          <a:stretch>
            <a:fillRect/>
          </a:stretch>
        </p:blipFill>
        <p:spPr bwMode="auto">
          <a:xfrm>
            <a:off x="24490136" y="141853"/>
            <a:ext cx="2043425" cy="2103120"/>
          </a:xfrm>
          <a:prstGeom prst="rect">
            <a:avLst/>
          </a:prstGeom>
          <a:noFill/>
          <a:ln w="9525">
            <a:noFill/>
            <a:miter lim="800000"/>
            <a:headEnd/>
            <a:tailEnd/>
          </a:ln>
        </p:spPr>
      </p:pic>
      <p:sp>
        <p:nvSpPr>
          <p:cNvPr id="60" name="Text Placeholder 6"/>
          <p:cNvSpPr txBox="1">
            <a:spLocks/>
          </p:cNvSpPr>
          <p:nvPr/>
        </p:nvSpPr>
        <p:spPr>
          <a:xfrm>
            <a:off x="7253586" y="2945583"/>
            <a:ext cx="6280547" cy="382517"/>
          </a:xfrm>
          <a:prstGeom prst="rect">
            <a:avLst/>
          </a:prstGeom>
          <a:solidFill>
            <a:srgbClr val="002855"/>
          </a:solidFill>
        </p:spPr>
        <p:txBody>
          <a:bodyPr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1800" b="1" u="none" kern="1200" baseline="0">
                <a:solidFill>
                  <a:schemeClr val="bg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dirty="0" smtClean="0"/>
              <a:t>RESULTS</a:t>
            </a:r>
            <a:endParaRPr lang="en-US" dirty="0"/>
          </a:p>
        </p:txBody>
      </p:sp>
      <p:sp>
        <p:nvSpPr>
          <p:cNvPr id="61" name="Rectangle 60"/>
          <p:cNvSpPr/>
          <p:nvPr/>
        </p:nvSpPr>
        <p:spPr>
          <a:xfrm>
            <a:off x="7383286" y="7599091"/>
            <a:ext cx="6150847" cy="2254463"/>
          </a:xfrm>
          <a:prstGeom prst="rect">
            <a:avLst/>
          </a:prstGeom>
        </p:spPr>
        <p:txBody>
          <a:bodyPr wrap="square">
            <a:spAutoFit/>
          </a:bodyPr>
          <a:lstStyle/>
          <a:p>
            <a:r>
              <a:rPr lang="en-US" sz="1600" b="1" dirty="0"/>
              <a:t>Figure 1</a:t>
            </a:r>
            <a:r>
              <a:rPr lang="en-US" sz="1600" dirty="0"/>
              <a:t>. </a:t>
            </a:r>
            <a:r>
              <a:rPr lang="en-US" sz="1600" b="1" dirty="0" smtClean="0"/>
              <a:t>qPCR of Human </a:t>
            </a:r>
            <a:r>
              <a:rPr lang="en-US" sz="1600" b="1" dirty="0"/>
              <a:t>ERV-3 and Mouse GAPDH in IPS1. </a:t>
            </a:r>
          </a:p>
          <a:p>
            <a:pPr>
              <a:spcBef>
                <a:spcPts val="336"/>
              </a:spcBef>
            </a:pPr>
            <a:r>
              <a:rPr lang="en-US" sz="1300" b="1" dirty="0" smtClean="0"/>
              <a:t>A</a:t>
            </a:r>
            <a:r>
              <a:rPr lang="en-US" sz="1300" b="1" dirty="0"/>
              <a:t>:</a:t>
            </a:r>
            <a:r>
              <a:rPr lang="en-US" sz="1300" dirty="0"/>
              <a:t> Human gDNA and mouse gDNA detected per region: Diencephalon, Cerebellum, Cortex, Spinal Cord, Hindbrain, and Hippocampus (left to right). Human gDNA was found in all 3 replicates of Hippocampus, approximately 4 human cells out of 38233 mouse cells (0.01%) [Mean </a:t>
            </a:r>
            <a:r>
              <a:rPr lang="en-US" sz="1300" u="sng" dirty="0"/>
              <a:t>+</a:t>
            </a:r>
            <a:r>
              <a:rPr lang="en-US" sz="1300" dirty="0"/>
              <a:t> STDV: 0.029 </a:t>
            </a:r>
            <a:r>
              <a:rPr lang="en-US" sz="1300" u="sng" dirty="0"/>
              <a:t>+</a:t>
            </a:r>
            <a:r>
              <a:rPr lang="en-US" sz="1300" dirty="0"/>
              <a:t> 0.011]. </a:t>
            </a:r>
            <a:r>
              <a:rPr lang="en-US" sz="1300" dirty="0" smtClean="0"/>
              <a:t>*</a:t>
            </a:r>
            <a:r>
              <a:rPr lang="en-US" sz="1300" dirty="0"/>
              <a:t>Indicates only 1 </a:t>
            </a:r>
            <a:r>
              <a:rPr lang="en-US" sz="1300" dirty="0" smtClean="0"/>
              <a:t>of </a:t>
            </a:r>
            <a:r>
              <a:rPr lang="en-US" sz="1300" dirty="0"/>
              <a:t>3 replicates had detectable gDNA. </a:t>
            </a:r>
            <a:r>
              <a:rPr lang="en-US" sz="1300" dirty="0" smtClean="0"/>
              <a:t>ND: Not </a:t>
            </a:r>
            <a:r>
              <a:rPr lang="en-US" sz="1300" dirty="0"/>
              <a:t>Detected. </a:t>
            </a:r>
          </a:p>
          <a:p>
            <a:pPr>
              <a:spcBef>
                <a:spcPts val="336"/>
              </a:spcBef>
            </a:pPr>
            <a:r>
              <a:rPr lang="en-US" sz="1300" b="1" dirty="0" smtClean="0"/>
              <a:t>B</a:t>
            </a:r>
            <a:r>
              <a:rPr lang="en-US" sz="1300" dirty="0"/>
              <a:t>: Standard Curve of known loaded amounts of mouse gDNA. Primer efficiency of Mouse GAPDH is 70.83%.  </a:t>
            </a:r>
            <a:endParaRPr lang="en-US" sz="1300" dirty="0" smtClean="0"/>
          </a:p>
          <a:p>
            <a:pPr>
              <a:spcBef>
                <a:spcPts val="336"/>
              </a:spcBef>
            </a:pPr>
            <a:r>
              <a:rPr lang="en-US" sz="1300" b="1" dirty="0" smtClean="0"/>
              <a:t>C</a:t>
            </a:r>
            <a:r>
              <a:rPr lang="en-US" sz="1300" b="1" dirty="0"/>
              <a:t>: </a:t>
            </a:r>
            <a:r>
              <a:rPr lang="en-US" sz="1300" dirty="0"/>
              <a:t>Standard Curve of known loaded amounts of human gDNA. Human ERV-3 primer efficiency is 77.62%.</a:t>
            </a:r>
          </a:p>
        </p:txBody>
      </p:sp>
      <p:pic>
        <p:nvPicPr>
          <p:cNvPr id="70" name="Picture 69"/>
          <p:cNvPicPr>
            <a:picLocks noChangeAspect="1"/>
          </p:cNvPicPr>
          <p:nvPr/>
        </p:nvPicPr>
        <p:blipFill>
          <a:blip r:embed="rId4"/>
          <a:stretch>
            <a:fillRect/>
          </a:stretch>
        </p:blipFill>
        <p:spPr>
          <a:xfrm>
            <a:off x="20767663" y="13166046"/>
            <a:ext cx="3252641" cy="2321694"/>
          </a:xfrm>
          <a:prstGeom prst="rect">
            <a:avLst/>
          </a:prstGeom>
          <a:ln w="38100">
            <a:solidFill>
              <a:schemeClr val="bg2">
                <a:lumMod val="25000"/>
              </a:schemeClr>
            </a:solidFill>
          </a:ln>
        </p:spPr>
      </p:pic>
      <p:sp>
        <p:nvSpPr>
          <p:cNvPr id="82" name="Content Placeholder 2"/>
          <p:cNvSpPr txBox="1">
            <a:spLocks/>
          </p:cNvSpPr>
          <p:nvPr/>
        </p:nvSpPr>
        <p:spPr>
          <a:xfrm>
            <a:off x="7379566" y="14137754"/>
            <a:ext cx="6137285" cy="801017"/>
          </a:xfrm>
          <a:prstGeom prst="rect">
            <a:avLst/>
          </a:prstGeom>
        </p:spPr>
        <p:txBody>
          <a:bodyPr>
            <a:noAutofit/>
          </a:bodyPr>
          <a:lst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pPr marL="0" indent="0">
              <a:buNone/>
            </a:pPr>
            <a:r>
              <a:rPr lang="en-US" sz="1600" b="1" dirty="0" smtClean="0"/>
              <a:t>Figure 2</a:t>
            </a:r>
            <a:r>
              <a:rPr lang="en-US" sz="1600" dirty="0" smtClean="0"/>
              <a:t>. </a:t>
            </a:r>
            <a:r>
              <a:rPr lang="en-US" sz="1600" b="1" dirty="0" smtClean="0"/>
              <a:t>qPCR of Human ERV-3 and Mouse GAPDH in IPS2. </a:t>
            </a:r>
          </a:p>
          <a:p>
            <a:pPr marL="0" indent="0">
              <a:buNone/>
            </a:pPr>
            <a:r>
              <a:rPr lang="en-US" sz="1300" b="1" dirty="0" smtClean="0"/>
              <a:t>A:</a:t>
            </a:r>
            <a:r>
              <a:rPr lang="en-US" sz="1300" dirty="0" smtClean="0"/>
              <a:t> Human gDNA and mouse gDNA detected per region: Diencephalon, Cerebellum, Cortex, Spinal Cord, Hindbrain, and Hippocampus (left to right). ND: Not Detected. </a:t>
            </a:r>
          </a:p>
          <a:p>
            <a:pPr marL="0" indent="0">
              <a:buNone/>
            </a:pPr>
            <a:r>
              <a:rPr lang="en-US" sz="1300" b="1" dirty="0" smtClean="0"/>
              <a:t>B</a:t>
            </a:r>
            <a:r>
              <a:rPr lang="en-US" sz="1300" dirty="0" smtClean="0"/>
              <a:t>: Standard Curve of known loaded amounts of mouse gDNA. Mouse GAPDH primer efficiency 81.16%.  </a:t>
            </a:r>
          </a:p>
          <a:p>
            <a:pPr marL="0" indent="0">
              <a:buNone/>
            </a:pPr>
            <a:r>
              <a:rPr lang="en-US" sz="1300" b="1" dirty="0" smtClean="0"/>
              <a:t>C: </a:t>
            </a:r>
            <a:r>
              <a:rPr lang="en-US" sz="1300" dirty="0" smtClean="0"/>
              <a:t>Standard Curve of known loaded amounts of human gDNA. Human ERV-3 primer efficiency is 86.14%.</a:t>
            </a:r>
            <a:endParaRPr lang="en-US" sz="1300" dirty="0"/>
          </a:p>
        </p:txBody>
      </p:sp>
      <p:sp>
        <p:nvSpPr>
          <p:cNvPr id="83" name="Content Placeholder 2"/>
          <p:cNvSpPr txBox="1">
            <a:spLocks/>
          </p:cNvSpPr>
          <p:nvPr/>
        </p:nvSpPr>
        <p:spPr>
          <a:xfrm>
            <a:off x="14004541" y="7614669"/>
            <a:ext cx="6143360" cy="801017"/>
          </a:xfrm>
          <a:prstGeom prst="rect">
            <a:avLst/>
          </a:prstGeom>
        </p:spPr>
        <p:txBody>
          <a:bodyPr>
            <a:noAutofit/>
          </a:bodyPr>
          <a:lst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pPr marL="0" indent="0">
              <a:buNone/>
            </a:pPr>
            <a:r>
              <a:rPr lang="en-US" sz="1600" b="1" dirty="0" smtClean="0"/>
              <a:t>Figure 3</a:t>
            </a:r>
            <a:r>
              <a:rPr lang="en-US" sz="1600" dirty="0" smtClean="0"/>
              <a:t>. </a:t>
            </a:r>
            <a:r>
              <a:rPr lang="en-US" sz="1600" b="1" dirty="0" smtClean="0"/>
              <a:t>qPCR of Human ERV-3 and Mouse GAPDH in IPS3</a:t>
            </a:r>
            <a:r>
              <a:rPr lang="en-US" sz="1400" b="1" dirty="0" smtClean="0"/>
              <a:t>. </a:t>
            </a:r>
          </a:p>
          <a:p>
            <a:pPr marL="0" indent="0">
              <a:buNone/>
            </a:pPr>
            <a:r>
              <a:rPr lang="en-US" sz="1300" b="1" dirty="0" smtClean="0"/>
              <a:t>A:</a:t>
            </a:r>
            <a:r>
              <a:rPr lang="en-US" sz="1300" dirty="0" smtClean="0"/>
              <a:t> Human gDNA and mouse gDNA detected per region: Diencephalon, Cerebellum, Cortex, Spinal Cord, Hindbrain, and Hippocampus (left to right). </a:t>
            </a:r>
            <a:r>
              <a:rPr lang="en-US" sz="1300" dirty="0"/>
              <a:t>*Indicates only 1 </a:t>
            </a:r>
            <a:r>
              <a:rPr lang="en-US" sz="1300" dirty="0" smtClean="0"/>
              <a:t>of 3 </a:t>
            </a:r>
            <a:r>
              <a:rPr lang="en-US" sz="1300" dirty="0"/>
              <a:t>replicates had detectable gDNA. </a:t>
            </a:r>
            <a:r>
              <a:rPr lang="en-US" sz="1300" dirty="0" smtClean="0"/>
              <a:t>ND: Not Detected. </a:t>
            </a:r>
          </a:p>
          <a:p>
            <a:pPr marL="0" indent="0">
              <a:buNone/>
            </a:pPr>
            <a:r>
              <a:rPr lang="en-US" sz="1300" b="1" dirty="0" smtClean="0"/>
              <a:t>B</a:t>
            </a:r>
            <a:r>
              <a:rPr lang="en-US" sz="1300" dirty="0" smtClean="0"/>
              <a:t>: Standard Curve of known loaded amounts of mouse gDNA. Mouse GAPDH primer efficiency 65.80%. </a:t>
            </a:r>
          </a:p>
          <a:p>
            <a:pPr marL="0" indent="0">
              <a:buNone/>
            </a:pPr>
            <a:r>
              <a:rPr lang="en-US" sz="1300" b="1" dirty="0" smtClean="0"/>
              <a:t>C: </a:t>
            </a:r>
            <a:r>
              <a:rPr lang="en-US" sz="1300" dirty="0"/>
              <a:t>Standard Curve of known </a:t>
            </a:r>
            <a:r>
              <a:rPr lang="en-US" sz="1300" dirty="0" smtClean="0"/>
              <a:t>loaded amounts </a:t>
            </a:r>
            <a:r>
              <a:rPr lang="en-US" sz="1300" dirty="0"/>
              <a:t>of human gDNA. Human ERV-3 primer efficiency is 87.76</a:t>
            </a:r>
            <a:r>
              <a:rPr lang="en-US" sz="1300" dirty="0" smtClean="0"/>
              <a:t>%.</a:t>
            </a:r>
            <a:endParaRPr lang="en-US" sz="1300" dirty="0"/>
          </a:p>
        </p:txBody>
      </p:sp>
      <p:sp>
        <p:nvSpPr>
          <p:cNvPr id="84" name="Text Placeholder 83"/>
          <p:cNvSpPr>
            <a:spLocks noGrp="1"/>
          </p:cNvSpPr>
          <p:nvPr>
            <p:ph type="body" sz="quarter" idx="24"/>
          </p:nvPr>
        </p:nvSpPr>
        <p:spPr/>
        <p:txBody>
          <a:bodyPr/>
          <a:lstStyle/>
          <a:p>
            <a:r>
              <a:rPr lang="en-US" dirty="0" smtClean="0"/>
              <a:t>RESULTS</a:t>
            </a:r>
            <a:endParaRPr lang="en-US" dirty="0"/>
          </a:p>
        </p:txBody>
      </p:sp>
      <p:grpSp>
        <p:nvGrpSpPr>
          <p:cNvPr id="62" name="Group 61"/>
          <p:cNvGrpSpPr/>
          <p:nvPr/>
        </p:nvGrpSpPr>
        <p:grpSpPr>
          <a:xfrm>
            <a:off x="7391717" y="3436537"/>
            <a:ext cx="5982866" cy="4132292"/>
            <a:chOff x="7391717" y="3436537"/>
            <a:chExt cx="5982866" cy="4132292"/>
          </a:xfrm>
        </p:grpSpPr>
        <p:grpSp>
          <p:nvGrpSpPr>
            <p:cNvPr id="77" name="Group 76"/>
            <p:cNvGrpSpPr/>
            <p:nvPr/>
          </p:nvGrpSpPr>
          <p:grpSpPr>
            <a:xfrm>
              <a:off x="7396848" y="3449114"/>
              <a:ext cx="5977735" cy="4119715"/>
              <a:chOff x="7409663" y="3539242"/>
              <a:chExt cx="5977735" cy="4119715"/>
            </a:xfrm>
          </p:grpSpPr>
          <p:pic>
            <p:nvPicPr>
              <p:cNvPr id="57" name="Picture 56"/>
              <p:cNvPicPr>
                <a:picLocks noChangeAspect="1"/>
              </p:cNvPicPr>
              <p:nvPr/>
            </p:nvPicPr>
            <p:blipFill>
              <a:blip r:embed="rId5"/>
              <a:stretch>
                <a:fillRect/>
              </a:stretch>
            </p:blipFill>
            <p:spPr>
              <a:xfrm>
                <a:off x="7409663" y="3539242"/>
                <a:ext cx="5977735" cy="2117415"/>
              </a:xfrm>
              <a:prstGeom prst="rect">
                <a:avLst/>
              </a:prstGeom>
              <a:noFill/>
              <a:effectLst/>
            </p:spPr>
            <p:style>
              <a:lnRef idx="2">
                <a:schemeClr val="dk1"/>
              </a:lnRef>
              <a:fillRef idx="1">
                <a:schemeClr val="lt1"/>
              </a:fillRef>
              <a:effectRef idx="0">
                <a:schemeClr val="dk1"/>
              </a:effectRef>
              <a:fontRef idx="minor">
                <a:schemeClr val="dk1"/>
              </a:fontRef>
            </p:style>
          </p:pic>
          <p:pic>
            <p:nvPicPr>
              <p:cNvPr id="58" name="Picture 57"/>
              <p:cNvPicPr>
                <a:picLocks noChangeAspect="1"/>
              </p:cNvPicPr>
              <p:nvPr/>
            </p:nvPicPr>
            <p:blipFill>
              <a:blip r:embed="rId6"/>
              <a:stretch>
                <a:fillRect/>
              </a:stretch>
            </p:blipFill>
            <p:spPr>
              <a:xfrm>
                <a:off x="7409663" y="5688649"/>
                <a:ext cx="2951153" cy="1970307"/>
              </a:xfrm>
              <a:prstGeom prst="rect">
                <a:avLst/>
              </a:prstGeom>
              <a:noFill/>
              <a:effectLst/>
            </p:spPr>
            <p:style>
              <a:lnRef idx="2">
                <a:schemeClr val="dk1"/>
              </a:lnRef>
              <a:fillRef idx="1">
                <a:schemeClr val="lt1"/>
              </a:fillRef>
              <a:effectRef idx="0">
                <a:schemeClr val="dk1"/>
              </a:effectRef>
              <a:fontRef idx="minor">
                <a:schemeClr val="dk1"/>
              </a:fontRef>
            </p:style>
          </p:pic>
          <p:pic>
            <p:nvPicPr>
              <p:cNvPr id="59" name="Picture 58"/>
              <p:cNvPicPr>
                <a:picLocks noChangeAspect="1"/>
              </p:cNvPicPr>
              <p:nvPr/>
            </p:nvPicPr>
            <p:blipFill>
              <a:blip r:embed="rId7"/>
              <a:stretch>
                <a:fillRect/>
              </a:stretch>
            </p:blipFill>
            <p:spPr>
              <a:xfrm>
                <a:off x="10393860" y="5688650"/>
                <a:ext cx="2993537" cy="1970307"/>
              </a:xfrm>
              <a:prstGeom prst="rect">
                <a:avLst/>
              </a:prstGeom>
              <a:noFill/>
              <a:effectLst/>
            </p:spPr>
            <p:style>
              <a:lnRef idx="2">
                <a:schemeClr val="dk1"/>
              </a:lnRef>
              <a:fillRef idx="1">
                <a:schemeClr val="lt1"/>
              </a:fillRef>
              <a:effectRef idx="0">
                <a:schemeClr val="dk1"/>
              </a:effectRef>
              <a:fontRef idx="minor">
                <a:schemeClr val="dk1"/>
              </a:fontRef>
            </p:style>
          </p:pic>
        </p:grpSp>
        <p:grpSp>
          <p:nvGrpSpPr>
            <p:cNvPr id="8" name="Group 7"/>
            <p:cNvGrpSpPr/>
            <p:nvPr/>
          </p:nvGrpSpPr>
          <p:grpSpPr>
            <a:xfrm>
              <a:off x="7391717" y="3436537"/>
              <a:ext cx="3611811" cy="2497474"/>
              <a:chOff x="7391717" y="3436537"/>
              <a:chExt cx="3611811" cy="2497474"/>
            </a:xfrm>
          </p:grpSpPr>
          <p:sp>
            <p:nvSpPr>
              <p:cNvPr id="4" name="TextBox 3"/>
              <p:cNvSpPr txBox="1"/>
              <p:nvPr/>
            </p:nvSpPr>
            <p:spPr>
              <a:xfrm>
                <a:off x="7391717" y="3436537"/>
                <a:ext cx="622071" cy="338554"/>
              </a:xfrm>
              <a:prstGeom prst="rect">
                <a:avLst/>
              </a:prstGeom>
              <a:noFill/>
            </p:spPr>
            <p:txBody>
              <a:bodyPr wrap="square" rtlCol="0">
                <a:spAutoFit/>
              </a:bodyPr>
              <a:lstStyle/>
              <a:p>
                <a:r>
                  <a:rPr lang="en-US" sz="1600" b="1" dirty="0" smtClean="0"/>
                  <a:t>A</a:t>
                </a:r>
                <a:endParaRPr lang="en-US" sz="1600" b="1" dirty="0"/>
              </a:p>
            </p:txBody>
          </p:sp>
          <p:sp>
            <p:nvSpPr>
              <p:cNvPr id="78" name="TextBox 77"/>
              <p:cNvSpPr txBox="1"/>
              <p:nvPr/>
            </p:nvSpPr>
            <p:spPr>
              <a:xfrm>
                <a:off x="7391717" y="5595457"/>
                <a:ext cx="622071" cy="338554"/>
              </a:xfrm>
              <a:prstGeom prst="rect">
                <a:avLst/>
              </a:prstGeom>
              <a:noFill/>
            </p:spPr>
            <p:txBody>
              <a:bodyPr wrap="square" rtlCol="0">
                <a:spAutoFit/>
              </a:bodyPr>
              <a:lstStyle/>
              <a:p>
                <a:r>
                  <a:rPr lang="en-US" sz="1600" b="1" dirty="0"/>
                  <a:t>B</a:t>
                </a:r>
              </a:p>
            </p:txBody>
          </p:sp>
          <p:sp>
            <p:nvSpPr>
              <p:cNvPr id="80" name="TextBox 79"/>
              <p:cNvSpPr txBox="1"/>
              <p:nvPr/>
            </p:nvSpPr>
            <p:spPr>
              <a:xfrm>
                <a:off x="10381457" y="5595457"/>
                <a:ext cx="622071" cy="338554"/>
              </a:xfrm>
              <a:prstGeom prst="rect">
                <a:avLst/>
              </a:prstGeom>
              <a:noFill/>
            </p:spPr>
            <p:txBody>
              <a:bodyPr wrap="square" rtlCol="0">
                <a:spAutoFit/>
              </a:bodyPr>
              <a:lstStyle/>
              <a:p>
                <a:r>
                  <a:rPr lang="en-US" sz="1600" b="1" dirty="0" smtClean="0"/>
                  <a:t>C</a:t>
                </a:r>
                <a:endParaRPr lang="en-US" sz="1600" b="1" dirty="0"/>
              </a:p>
            </p:txBody>
          </p:sp>
        </p:grpSp>
      </p:grpSp>
      <p:grpSp>
        <p:nvGrpSpPr>
          <p:cNvPr id="63" name="Group 62"/>
          <p:cNvGrpSpPr/>
          <p:nvPr/>
        </p:nvGrpSpPr>
        <p:grpSpPr>
          <a:xfrm>
            <a:off x="7391717" y="9990528"/>
            <a:ext cx="5988831" cy="4113976"/>
            <a:chOff x="7391717" y="10053093"/>
            <a:chExt cx="5988831" cy="4113976"/>
          </a:xfrm>
        </p:grpSpPr>
        <p:grpSp>
          <p:nvGrpSpPr>
            <p:cNvPr id="79" name="Group 78"/>
            <p:cNvGrpSpPr/>
            <p:nvPr/>
          </p:nvGrpSpPr>
          <p:grpSpPr>
            <a:xfrm>
              <a:off x="7402813" y="10053280"/>
              <a:ext cx="5977735" cy="4113789"/>
              <a:chOff x="7413694" y="10176544"/>
              <a:chExt cx="5977735" cy="4113789"/>
            </a:xfrm>
          </p:grpSpPr>
          <p:pic>
            <p:nvPicPr>
              <p:cNvPr id="71" name="Picture 70"/>
              <p:cNvPicPr>
                <a:picLocks noChangeAspect="1"/>
              </p:cNvPicPr>
              <p:nvPr/>
            </p:nvPicPr>
            <p:blipFill>
              <a:blip r:embed="rId8"/>
              <a:stretch>
                <a:fillRect/>
              </a:stretch>
            </p:blipFill>
            <p:spPr>
              <a:xfrm>
                <a:off x="7413694" y="10176544"/>
                <a:ext cx="5977735" cy="2111489"/>
              </a:xfrm>
              <a:prstGeom prst="rect">
                <a:avLst/>
              </a:prstGeom>
              <a:noFill/>
              <a:effectLst/>
            </p:spPr>
            <p:style>
              <a:lnRef idx="2">
                <a:schemeClr val="dk1"/>
              </a:lnRef>
              <a:fillRef idx="1">
                <a:schemeClr val="lt1"/>
              </a:fillRef>
              <a:effectRef idx="0">
                <a:schemeClr val="dk1"/>
              </a:effectRef>
              <a:fontRef idx="minor">
                <a:schemeClr val="dk1"/>
              </a:fontRef>
            </p:style>
          </p:pic>
          <p:pic>
            <p:nvPicPr>
              <p:cNvPr id="72" name="Picture 71"/>
              <p:cNvPicPr>
                <a:picLocks noChangeAspect="1"/>
              </p:cNvPicPr>
              <p:nvPr/>
            </p:nvPicPr>
            <p:blipFill rotWithShape="1">
              <a:blip r:embed="rId9"/>
              <a:srcRect l="1020" b="2093"/>
              <a:stretch/>
            </p:blipFill>
            <p:spPr>
              <a:xfrm>
                <a:off x="7413694" y="12318992"/>
                <a:ext cx="2956853" cy="1971341"/>
              </a:xfrm>
              <a:prstGeom prst="rect">
                <a:avLst/>
              </a:prstGeom>
              <a:noFill/>
              <a:effectLst/>
            </p:spPr>
            <p:style>
              <a:lnRef idx="2">
                <a:schemeClr val="dk1"/>
              </a:lnRef>
              <a:fillRef idx="1">
                <a:schemeClr val="lt1"/>
              </a:fillRef>
              <a:effectRef idx="0">
                <a:schemeClr val="dk1"/>
              </a:effectRef>
              <a:fontRef idx="minor">
                <a:schemeClr val="dk1"/>
              </a:fontRef>
            </p:style>
          </p:pic>
          <p:pic>
            <p:nvPicPr>
              <p:cNvPr id="73" name="Picture 72"/>
              <p:cNvPicPr>
                <a:picLocks noChangeAspect="1"/>
              </p:cNvPicPr>
              <p:nvPr/>
            </p:nvPicPr>
            <p:blipFill>
              <a:blip r:embed="rId10"/>
              <a:stretch>
                <a:fillRect/>
              </a:stretch>
            </p:blipFill>
            <p:spPr>
              <a:xfrm>
                <a:off x="10402561" y="12318992"/>
                <a:ext cx="2988868" cy="1971341"/>
              </a:xfrm>
              <a:prstGeom prst="rect">
                <a:avLst/>
              </a:prstGeom>
              <a:noFill/>
              <a:effectLst/>
            </p:spPr>
            <p:style>
              <a:lnRef idx="2">
                <a:schemeClr val="dk1"/>
              </a:lnRef>
              <a:fillRef idx="1">
                <a:schemeClr val="lt1"/>
              </a:fillRef>
              <a:effectRef idx="0">
                <a:schemeClr val="dk1"/>
              </a:effectRef>
              <a:fontRef idx="minor">
                <a:schemeClr val="dk1"/>
              </a:fontRef>
            </p:style>
          </p:pic>
        </p:grpSp>
        <p:grpSp>
          <p:nvGrpSpPr>
            <p:cNvPr id="85" name="Group 84"/>
            <p:cNvGrpSpPr/>
            <p:nvPr/>
          </p:nvGrpSpPr>
          <p:grpSpPr>
            <a:xfrm>
              <a:off x="7391717" y="10053093"/>
              <a:ext cx="3611811" cy="2497474"/>
              <a:chOff x="7391717" y="3436537"/>
              <a:chExt cx="3611811" cy="2497474"/>
            </a:xfrm>
          </p:grpSpPr>
          <p:sp>
            <p:nvSpPr>
              <p:cNvPr id="86" name="TextBox 85"/>
              <p:cNvSpPr txBox="1"/>
              <p:nvPr/>
            </p:nvSpPr>
            <p:spPr>
              <a:xfrm>
                <a:off x="7391717" y="3436537"/>
                <a:ext cx="622071" cy="338554"/>
              </a:xfrm>
              <a:prstGeom prst="rect">
                <a:avLst/>
              </a:prstGeom>
              <a:noFill/>
            </p:spPr>
            <p:txBody>
              <a:bodyPr wrap="square" rtlCol="0">
                <a:spAutoFit/>
              </a:bodyPr>
              <a:lstStyle/>
              <a:p>
                <a:r>
                  <a:rPr lang="en-US" sz="1600" b="1" dirty="0" smtClean="0"/>
                  <a:t>A</a:t>
                </a:r>
                <a:endParaRPr lang="en-US" sz="1600" b="1" dirty="0"/>
              </a:p>
            </p:txBody>
          </p:sp>
          <p:sp>
            <p:nvSpPr>
              <p:cNvPr id="87" name="TextBox 86"/>
              <p:cNvSpPr txBox="1"/>
              <p:nvPr/>
            </p:nvSpPr>
            <p:spPr>
              <a:xfrm>
                <a:off x="7391717" y="5595457"/>
                <a:ext cx="622071" cy="338554"/>
              </a:xfrm>
              <a:prstGeom prst="rect">
                <a:avLst/>
              </a:prstGeom>
              <a:noFill/>
            </p:spPr>
            <p:txBody>
              <a:bodyPr wrap="square" rtlCol="0">
                <a:spAutoFit/>
              </a:bodyPr>
              <a:lstStyle/>
              <a:p>
                <a:r>
                  <a:rPr lang="en-US" sz="1600" b="1" dirty="0"/>
                  <a:t>B</a:t>
                </a:r>
              </a:p>
            </p:txBody>
          </p:sp>
          <p:sp>
            <p:nvSpPr>
              <p:cNvPr id="88" name="TextBox 87"/>
              <p:cNvSpPr txBox="1"/>
              <p:nvPr/>
            </p:nvSpPr>
            <p:spPr>
              <a:xfrm>
                <a:off x="10381457" y="5595457"/>
                <a:ext cx="622071" cy="338554"/>
              </a:xfrm>
              <a:prstGeom prst="rect">
                <a:avLst/>
              </a:prstGeom>
              <a:noFill/>
            </p:spPr>
            <p:txBody>
              <a:bodyPr wrap="square" rtlCol="0">
                <a:spAutoFit/>
              </a:bodyPr>
              <a:lstStyle/>
              <a:p>
                <a:r>
                  <a:rPr lang="en-US" sz="1600" b="1" dirty="0" smtClean="0"/>
                  <a:t>C</a:t>
                </a:r>
                <a:endParaRPr lang="en-US" sz="1600" b="1" dirty="0"/>
              </a:p>
            </p:txBody>
          </p:sp>
        </p:grpSp>
      </p:grpSp>
      <p:grpSp>
        <p:nvGrpSpPr>
          <p:cNvPr id="56" name="Group 55"/>
          <p:cNvGrpSpPr/>
          <p:nvPr/>
        </p:nvGrpSpPr>
        <p:grpSpPr>
          <a:xfrm>
            <a:off x="14044509" y="3436537"/>
            <a:ext cx="5982866" cy="4140016"/>
            <a:chOff x="14044509" y="3436537"/>
            <a:chExt cx="5982866" cy="4140016"/>
          </a:xfrm>
        </p:grpSpPr>
        <p:grpSp>
          <p:nvGrpSpPr>
            <p:cNvPr id="9" name="Group 8"/>
            <p:cNvGrpSpPr/>
            <p:nvPr/>
          </p:nvGrpSpPr>
          <p:grpSpPr>
            <a:xfrm>
              <a:off x="14049640" y="3449114"/>
              <a:ext cx="5977735" cy="4127439"/>
              <a:chOff x="14049640" y="3449114"/>
              <a:chExt cx="5977735" cy="4127439"/>
            </a:xfrm>
          </p:grpSpPr>
          <p:pic>
            <p:nvPicPr>
              <p:cNvPr id="74" name="Picture 73"/>
              <p:cNvPicPr>
                <a:picLocks noChangeAspect="1"/>
              </p:cNvPicPr>
              <p:nvPr/>
            </p:nvPicPr>
            <p:blipFill>
              <a:blip r:embed="rId11"/>
              <a:stretch>
                <a:fillRect/>
              </a:stretch>
            </p:blipFill>
            <p:spPr>
              <a:xfrm>
                <a:off x="14049640" y="3449114"/>
                <a:ext cx="5977735" cy="2153629"/>
              </a:xfrm>
              <a:prstGeom prst="rect">
                <a:avLst/>
              </a:prstGeom>
              <a:noFill/>
              <a:effectLst/>
            </p:spPr>
            <p:style>
              <a:lnRef idx="2">
                <a:schemeClr val="dk1"/>
              </a:lnRef>
              <a:fillRef idx="1">
                <a:schemeClr val="lt1"/>
              </a:fillRef>
              <a:effectRef idx="0">
                <a:schemeClr val="dk1"/>
              </a:effectRef>
              <a:fontRef idx="minor">
                <a:schemeClr val="dk1"/>
              </a:fontRef>
            </p:style>
          </p:pic>
          <p:pic>
            <p:nvPicPr>
              <p:cNvPr id="75" name="Picture 74"/>
              <p:cNvPicPr>
                <a:picLocks noChangeAspect="1"/>
              </p:cNvPicPr>
              <p:nvPr/>
            </p:nvPicPr>
            <p:blipFill>
              <a:blip r:embed="rId12"/>
              <a:stretch>
                <a:fillRect/>
              </a:stretch>
            </p:blipFill>
            <p:spPr>
              <a:xfrm>
                <a:off x="14049640" y="5612325"/>
                <a:ext cx="2951153" cy="1964228"/>
              </a:xfrm>
              <a:prstGeom prst="rect">
                <a:avLst/>
              </a:prstGeom>
              <a:noFill/>
              <a:effectLst/>
            </p:spPr>
            <p:style>
              <a:lnRef idx="2">
                <a:schemeClr val="dk1"/>
              </a:lnRef>
              <a:fillRef idx="1">
                <a:schemeClr val="lt1"/>
              </a:fillRef>
              <a:effectRef idx="0">
                <a:schemeClr val="dk1"/>
              </a:effectRef>
              <a:fontRef idx="minor">
                <a:schemeClr val="dk1"/>
              </a:fontRef>
            </p:style>
          </p:pic>
          <p:pic>
            <p:nvPicPr>
              <p:cNvPr id="76" name="Picture 75"/>
              <p:cNvPicPr>
                <a:picLocks noChangeAspect="1"/>
              </p:cNvPicPr>
              <p:nvPr/>
            </p:nvPicPr>
            <p:blipFill>
              <a:blip r:embed="rId13"/>
              <a:stretch>
                <a:fillRect/>
              </a:stretch>
            </p:blipFill>
            <p:spPr>
              <a:xfrm>
                <a:off x="17009923" y="5612326"/>
                <a:ext cx="3017452" cy="1964227"/>
              </a:xfrm>
              <a:prstGeom prst="rect">
                <a:avLst/>
              </a:prstGeom>
              <a:noFill/>
              <a:effectLst/>
            </p:spPr>
            <p:style>
              <a:lnRef idx="2">
                <a:schemeClr val="dk1"/>
              </a:lnRef>
              <a:fillRef idx="1">
                <a:schemeClr val="lt1"/>
              </a:fillRef>
              <a:effectRef idx="0">
                <a:schemeClr val="dk1"/>
              </a:effectRef>
              <a:fontRef idx="minor">
                <a:schemeClr val="dk1"/>
              </a:fontRef>
            </p:style>
          </p:pic>
        </p:grpSp>
        <p:grpSp>
          <p:nvGrpSpPr>
            <p:cNvPr id="89" name="Group 88"/>
            <p:cNvGrpSpPr/>
            <p:nvPr/>
          </p:nvGrpSpPr>
          <p:grpSpPr>
            <a:xfrm>
              <a:off x="14044509" y="3436537"/>
              <a:ext cx="3611811" cy="2497474"/>
              <a:chOff x="7391717" y="3436537"/>
              <a:chExt cx="3611811" cy="2497474"/>
            </a:xfrm>
          </p:grpSpPr>
          <p:sp>
            <p:nvSpPr>
              <p:cNvPr id="90" name="TextBox 89"/>
              <p:cNvSpPr txBox="1"/>
              <p:nvPr/>
            </p:nvSpPr>
            <p:spPr>
              <a:xfrm>
                <a:off x="7391717" y="3436537"/>
                <a:ext cx="622071" cy="338554"/>
              </a:xfrm>
              <a:prstGeom prst="rect">
                <a:avLst/>
              </a:prstGeom>
              <a:noFill/>
            </p:spPr>
            <p:txBody>
              <a:bodyPr wrap="square" rtlCol="0">
                <a:spAutoFit/>
              </a:bodyPr>
              <a:lstStyle/>
              <a:p>
                <a:r>
                  <a:rPr lang="en-US" sz="1600" b="1" dirty="0" smtClean="0"/>
                  <a:t>A</a:t>
                </a:r>
                <a:endParaRPr lang="en-US" sz="1600" b="1" dirty="0"/>
              </a:p>
            </p:txBody>
          </p:sp>
          <p:sp>
            <p:nvSpPr>
              <p:cNvPr id="91" name="TextBox 90"/>
              <p:cNvSpPr txBox="1"/>
              <p:nvPr/>
            </p:nvSpPr>
            <p:spPr>
              <a:xfrm>
                <a:off x="7391717" y="5595457"/>
                <a:ext cx="622071" cy="338554"/>
              </a:xfrm>
              <a:prstGeom prst="rect">
                <a:avLst/>
              </a:prstGeom>
              <a:noFill/>
            </p:spPr>
            <p:txBody>
              <a:bodyPr wrap="square" rtlCol="0">
                <a:spAutoFit/>
              </a:bodyPr>
              <a:lstStyle/>
              <a:p>
                <a:r>
                  <a:rPr lang="en-US" sz="1600" b="1" dirty="0"/>
                  <a:t>B</a:t>
                </a:r>
              </a:p>
            </p:txBody>
          </p:sp>
          <p:sp>
            <p:nvSpPr>
              <p:cNvPr id="92" name="TextBox 91"/>
              <p:cNvSpPr txBox="1"/>
              <p:nvPr/>
            </p:nvSpPr>
            <p:spPr>
              <a:xfrm>
                <a:off x="10381457" y="5595457"/>
                <a:ext cx="622071" cy="338554"/>
              </a:xfrm>
              <a:prstGeom prst="rect">
                <a:avLst/>
              </a:prstGeom>
              <a:noFill/>
            </p:spPr>
            <p:txBody>
              <a:bodyPr wrap="square" rtlCol="0">
                <a:spAutoFit/>
              </a:bodyPr>
              <a:lstStyle/>
              <a:p>
                <a:r>
                  <a:rPr lang="en-US" sz="1600" b="1" dirty="0" smtClean="0"/>
                  <a:t>C</a:t>
                </a:r>
                <a:endParaRPr lang="en-US" sz="1600" b="1" dirty="0"/>
              </a:p>
            </p:txBody>
          </p:sp>
        </p:grpSp>
      </p:grpSp>
    </p:spTree>
    <p:extLst>
      <p:ext uri="{BB962C8B-B14F-4D97-AF65-F5344CB8AC3E}">
        <p14:creationId xmlns:p14="http://schemas.microsoft.com/office/powerpoint/2010/main" val="2526737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9116</TotalTime>
  <Words>1274</Words>
  <Application>Microsoft Office PowerPoint</Application>
  <PresentationFormat>Custom</PresentationFormat>
  <Paragraphs>67</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vt:lpstr>
      <vt:lpstr>Calibri</vt:lpstr>
      <vt:lpstr>Trebuchet MS</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Catherine T Le</cp:lastModifiedBy>
  <cp:revision>110</cp:revision>
  <dcterms:created xsi:type="dcterms:W3CDTF">2012-02-06T18:46:22Z</dcterms:created>
  <dcterms:modified xsi:type="dcterms:W3CDTF">2016-02-22T16:35:30Z</dcterms:modified>
</cp:coreProperties>
</file>